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9" autoAdjust="0"/>
  </p:normalViewPr>
  <p:slideViewPr>
    <p:cSldViewPr snapToGrid="0">
      <p:cViewPr>
        <p:scale>
          <a:sx n="55" d="100"/>
          <a:sy n="55" d="100"/>
        </p:scale>
        <p:origin x="1742" y="701"/>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50</c:v>
                </c:pt>
                <c:pt idx="1">
                  <c:v>49</c:v>
                </c:pt>
                <c:pt idx="2">
                  <c:v>43</c:v>
                </c:pt>
                <c:pt idx="3">
                  <c:v>40</c:v>
                </c:pt>
                <c:pt idx="4">
                  <c:v>41</c:v>
                </c:pt>
                <c:pt idx="5">
                  <c:v>47</c:v>
                </c:pt>
                <c:pt idx="6">
                  <c:v>44</c:v>
                </c:pt>
                <c:pt idx="7">
                  <c:v>45</c:v>
                </c:pt>
                <c:pt idx="8">
                  <c:v>45</c:v>
                </c:pt>
                <c:pt idx="9">
                  <c:v>44</c:v>
                </c:pt>
                <c:pt idx="10">
                  <c:v>47</c:v>
                </c:pt>
                <c:pt idx="11">
                  <c:v>47</c:v>
                </c:pt>
                <c:pt idx="12">
                  <c:v>50</c:v>
                </c:pt>
                <c:pt idx="13">
                  <c:v>50</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27</c:v>
                </c:pt>
                <c:pt idx="1">
                  <c:v>29</c:v>
                </c:pt>
                <c:pt idx="2">
                  <c:v>26</c:v>
                </c:pt>
                <c:pt idx="3">
                  <c:v>29</c:v>
                </c:pt>
                <c:pt idx="4">
                  <c:v>30</c:v>
                </c:pt>
                <c:pt idx="5">
                  <c:v>32</c:v>
                </c:pt>
                <c:pt idx="6">
                  <c:v>31</c:v>
                </c:pt>
                <c:pt idx="7">
                  <c:v>29</c:v>
                </c:pt>
                <c:pt idx="8">
                  <c:v>27</c:v>
                </c:pt>
                <c:pt idx="9">
                  <c:v>29</c:v>
                </c:pt>
                <c:pt idx="10">
                  <c:v>28</c:v>
                </c:pt>
                <c:pt idx="11">
                  <c:v>26</c:v>
                </c:pt>
                <c:pt idx="12">
                  <c:v>25</c:v>
                </c:pt>
                <c:pt idx="13">
                  <c:v>30</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49</c:v>
                </c:pt>
                <c:pt idx="1">
                  <c:v>46</c:v>
                </c:pt>
                <c:pt idx="2">
                  <c:v>47</c:v>
                </c:pt>
                <c:pt idx="3">
                  <c:v>41</c:v>
                </c:pt>
                <c:pt idx="4">
                  <c:v>46</c:v>
                </c:pt>
                <c:pt idx="5">
                  <c:v>41</c:v>
                </c:pt>
                <c:pt idx="6">
                  <c:v>44</c:v>
                </c:pt>
                <c:pt idx="7">
                  <c:v>41</c:v>
                </c:pt>
                <c:pt idx="8">
                  <c:v>43</c:v>
                </c:pt>
                <c:pt idx="9">
                  <c:v>43</c:v>
                </c:pt>
                <c:pt idx="10">
                  <c:v>43</c:v>
                </c:pt>
                <c:pt idx="11">
                  <c:v>44</c:v>
                </c:pt>
                <c:pt idx="12">
                  <c:v>44</c:v>
                </c:pt>
                <c:pt idx="13">
                  <c:v>50</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25</c:v>
                </c:pt>
                <c:pt idx="1">
                  <c:v>27</c:v>
                </c:pt>
                <c:pt idx="2">
                  <c:v>33</c:v>
                </c:pt>
                <c:pt idx="3">
                  <c:v>32</c:v>
                </c:pt>
                <c:pt idx="4">
                  <c:v>26</c:v>
                </c:pt>
                <c:pt idx="5">
                  <c:v>30</c:v>
                </c:pt>
                <c:pt idx="6">
                  <c:v>30</c:v>
                </c:pt>
                <c:pt idx="7">
                  <c:v>28</c:v>
                </c:pt>
                <c:pt idx="8">
                  <c:v>32</c:v>
                </c:pt>
                <c:pt idx="9">
                  <c:v>26</c:v>
                </c:pt>
                <c:pt idx="10">
                  <c:v>26</c:v>
                </c:pt>
                <c:pt idx="11">
                  <c:v>25</c:v>
                </c:pt>
                <c:pt idx="12">
                  <c:v>34</c:v>
                </c:pt>
                <c:pt idx="13">
                  <c:v>30</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44</c:v>
                </c:pt>
                <c:pt idx="1">
                  <c:v>41</c:v>
                </c:pt>
                <c:pt idx="2">
                  <c:v>44</c:v>
                </c:pt>
                <c:pt idx="3">
                  <c:v>42</c:v>
                </c:pt>
                <c:pt idx="4">
                  <c:v>49</c:v>
                </c:pt>
                <c:pt idx="5">
                  <c:v>41</c:v>
                </c:pt>
                <c:pt idx="6">
                  <c:v>44</c:v>
                </c:pt>
                <c:pt idx="7">
                  <c:v>40</c:v>
                </c:pt>
                <c:pt idx="8">
                  <c:v>50</c:v>
                </c:pt>
                <c:pt idx="9">
                  <c:v>50</c:v>
                </c:pt>
                <c:pt idx="10">
                  <c:v>42</c:v>
                </c:pt>
                <c:pt idx="11">
                  <c:v>44</c:v>
                </c:pt>
                <c:pt idx="12">
                  <c:v>43</c:v>
                </c:pt>
                <c:pt idx="13">
                  <c:v>42</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25</c:v>
                </c:pt>
                <c:pt idx="1">
                  <c:v>29</c:v>
                </c:pt>
                <c:pt idx="2">
                  <c:v>35</c:v>
                </c:pt>
                <c:pt idx="3">
                  <c:v>34</c:v>
                </c:pt>
                <c:pt idx="4">
                  <c:v>26</c:v>
                </c:pt>
                <c:pt idx="5">
                  <c:v>28</c:v>
                </c:pt>
                <c:pt idx="6">
                  <c:v>25</c:v>
                </c:pt>
                <c:pt idx="7">
                  <c:v>31</c:v>
                </c:pt>
                <c:pt idx="8">
                  <c:v>30</c:v>
                </c:pt>
                <c:pt idx="9">
                  <c:v>35</c:v>
                </c:pt>
                <c:pt idx="10">
                  <c:v>28</c:v>
                </c:pt>
                <c:pt idx="11">
                  <c:v>32</c:v>
                </c:pt>
                <c:pt idx="12">
                  <c:v>25</c:v>
                </c:pt>
                <c:pt idx="13">
                  <c:v>26</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394328</c:v>
                </c:pt>
                <c:pt idx="1">
                  <c:v>383285</c:v>
                </c:pt>
                <c:pt idx="2">
                  <c:v>381600</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
            </a:r>
            <a:r>
              <a:rPr b="1" sz="1000">
                <a:latin typeface="Poppins"/>
              </a:rPr>
              <a:t>By Technology:</a:t>
            </a:r>
            <a:r>
              <a:rPr b="0" sz="1000">
                <a:latin typeface="Poppins"/>
              </a:rPr>
              <a:t> Machine Learning, Natural Language Processing (Speech Recognition, Text Analytics)</a:t>
            </a:r>
            <a:r>
              <a:t>
</a:t>
            </a:r>
            <a:r>
              <a:rPr b="1" sz="1000">
                <a:latin typeface="Poppins"/>
              </a:rPr>
              <a:t>By Application:</a:t>
            </a:r>
            <a:r>
              <a:rPr b="0" sz="1000">
                <a:latin typeface="Poppins"/>
              </a:rPr>
              <a:t> Healthcare, Finance, Automotive</a:t>
            </a:r>
            <a:r>
              <a:t>
</a:t>
            </a:r>
            <a:r>
              <a:rPr b="1" sz="1000">
                <a:latin typeface="Poppins"/>
              </a:rPr>
              <a:t>By Region:</a:t>
            </a:r>
            <a:r>
              <a:rPr b="0" sz="1000">
                <a:latin typeface="Poppins"/>
              </a:rPr>
              <a:t>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t>GLOBAL TOY MARKET</a:t>
            </a: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 Studies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t>The global toy market is projected to grow at a Compound Annual Growth Rate (CAGR) of a significant percentage from 2019 to 2032. As of the year 2019, the market was valued at a sizeable amount in USD million and is projected to reach a notable value by the end of 2032, thus portraying a robust growth pattern. The growing customer interest in innovative and educational toys, combined with the rise in disposable income, are key factors driving the market growth. The competitive landscape is marked with the existence of numerous global and regional players holding diverse market shares, thus indicating a fragmented market structure. The future prospects of the global toys market look promising, with increased investments in product development and marketing, creating ample opportunities for both existing and potential market players.</a:t>
            </a:r>
            <a:b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t>232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t>23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t>Advancements in Technology: Technological advancements have emerged as a significant factor in driving the growth of the global toy market. Toys are not just playthings anymore; they have become high-tech interactive gadgets that provide both entertainment and educational benefits. Innovations like augmented reality (AR), virtual reality (VR), artificial intelligence (AI), and internet of things (IoT) are revolutionizing the toy industry by delivering immersive, sophisticated play experiences. Apart from this, companies are leveraging technology to introduce “smart” toys, improving their learning, adaptability, and interactivity features, which are increasingly favored by consumers.</a:t>
            </a:r>
            <a:br/>
            <a:r>
              <a:t>Rising Disposable Incomes and Ecommerce Penetration: The gradual increase in disposable income across several countries is allowing parents to spend more on toys for their children's development and entertainment. This trend is especially noticeable in emerging regions, where economic growth is resulting in higher consumer confidence and spending power. Furthermore, the availability of a broad range of toys on digital platforms is bursting at the seams due to the widespread penetration of ecommerce. These platforms offer a vast variety of toys and have simplified the buying process, providing convenience and attracting a large consumer base, further propelling the global toy market.</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t>GLOBAL TOY MARKET,2024 </a:t>
            </a:r>
          </a:p>
          <a:p>
            <a:pPr algn="ctr">
              <a:lnSpc>
                <a:spcPct val="150000"/>
              </a:lnSpc>
            </a:pPr>
            <a:r>
              <a:t>232 Million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t>GLOBAL TOY MARKET,2032 </a:t>
            </a:r>
          </a:p>
          <a:p>
            <a:pPr algn="ctr">
              <a:lnSpc>
                <a:spcPct val="150000"/>
              </a:lnSpc>
            </a:pPr>
            <a:r>
              <a:t>23 Million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TOY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proliferation of technology is reinventing the global toy market, by infusing traditional play experiences with digital features. Tech-based toys are increasingly popular among millennials who are keen on integrating educational aspects into play. These toys, equipped with AR, VR, AI, and IoT, also boost cognitive learning abilities, creativity and social skills among the youth. The technology-based toy sector is thus becoming a key growth driver, promoting a shift towards high-tech, edutainment toys.
Moreover, development of mobile apps and games related to toys is instigating market growth. Mattel and Hasbro, two industry giants, have already revamped their business models to emphasize tech-enabled toys and games. Besides enhancing customer engagement, such apps also allow companies to collect useful consumer insights. Looking forward, the continuous advancements in technology and its integration into the toy industry will likely sustain the global toy market's expansion.</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 is grappling with significant constraints due to high initial investment and setup costs. This sector demands substantial outlays both in product design and manufacturing processes, along with other overhead expenses such as safety certifications, marketing, warehousing and distribution. In particular, innovations such as smart toys require heavy investment in technology and R&amp;D, making it difficult for new entrants to compete against well-established companies. Hence, these high upfront costs can strangle the growth of the global toy market by inhibiting new businesses.
Moreover, the high investment and setup costs additionally exacerbate the issue of pricing. At a time when consumers are more price-sensitive, industry players have to make tough decisions regarding premium pricing in order to recover their initial costs. This could potentially alienate a segment of customers and reduce overall market reach. Furthermore, with the escalating trade tensions and tariffs globally, the cost of raw materials and manufacturing is also likely to surge, putting additional financial strain on companies in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t>GLOBAL TOY MARKET(USD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t>Historical Year - 2019-2023 | Base Year - 2024 | Forecast Year - 2025-2032</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t>By Technology,</a:t>
            </a:r>
            <a:br/>
            <a:r>
              <a:t>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t>The following figure represents the market positioning of GLOBAL TOY MARKET players for the year 2023. The market positioning of the leading player is done considering the following points:</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t>GLOBAL TOY MARKET(USD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t>Historical year - 2019-2023 | Base year - 2024 | Forecast year - 2025-2032</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1000-5000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383285</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2000</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t>Apple Inc. - COMPANY OVERVIEW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2000</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Private</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381600</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1000-5000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www.appleinc..com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t>Apple Inc. is a leading company in the GLOBAL TOY MARKET industry, providing innovative solutions and services to customers worldwide. The company has established itself as a key player in the market through its commitment to quality, innovation, and customer satisfaction. With a strong focus on research and development, the company continues to expand its product portfolio and market presence globally.</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Industry Solutions</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t>Apple Inc. - FINANCIAL OVERVIEW</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t>Apple Inc. –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6.2.2. Text Analytics</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297180">
                <a:tc>
                  <a:txBody>
                    <a:bodyPr/>
                    <a:lstStyle/>
                    <a:p>
                      <a:pPr>
                        <a:defRPr sz="1100" b="1">
                          <a:solidFill>
                            <a:srgbClr val="7030A0"/>
                          </a:solidFill>
                          <a:latin typeface="Pooppins"/>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Pooppins"/>
                        </a:defRPr>
                      </a:pPr>
                      <a:r>
                        <a:t>          7.1. Healthcare</a:t>
                      </a:r>
                    </a:p>
                  </a:txBody>
                  <a:tcPr>
                    <a:noFill/>
                    <a:lnL>
                      <a:noFill/>
                    </a:lnL>
                    <a:lnR>
                      <a:noFill/>
                    </a:lnR>
                    <a:lnT>
                      <a:noFill/>
                    </a:lnT>
                    <a:lnB>
                      <a:noFill/>
                    </a:lnB>
                  </a:tcPr>
                </a:tc>
                <a:tc>
                  <a:txBody>
                    <a:bodyPr/>
                    <a:lstStyle/>
                    <a:p>
                      <a:pPr>
                        <a:defRPr sz="1100" b="0">
                          <a:solidFill>
                            <a:srgbClr val="000000"/>
                          </a:solidFill>
                          <a:latin typeface="Pooppins"/>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Finance</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r h="297180">
                <a:tc>
                  <a:txBody>
                    <a:bodyPr/>
                    <a:lstStyle/>
                    <a:p>
                      <a:pPr>
                        <a:defRPr sz="1100" b="0">
                          <a:solidFill>
                            <a:srgbClr val="000000"/>
                          </a:solidFill>
                          <a:latin typeface="Pooppins"/>
                        </a:defRPr>
                      </a:pPr>
                      <a:r>
                        <a:t>          7.3. Automotive</a:t>
                      </a:r>
                    </a:p>
                  </a:txBody>
                  <a:tcPr>
                    <a:noFill/>
                    <a:lnL>
                      <a:noFill/>
                    </a:lnL>
                    <a:lnR>
                      <a:noFill/>
                    </a:lnR>
                    <a:lnT>
                      <a:noFill/>
                    </a:lnT>
                    <a:lnB>
                      <a:noFill/>
                    </a:lnB>
                  </a:tcPr>
                </a:tc>
                <a:tc>
                  <a:txBody>
                    <a:bodyPr/>
                    <a:lstStyle/>
                    <a:p>
                      <a:pPr>
                        <a:defRPr sz="1100" b="0">
                          <a:solidFill>
                            <a:srgbClr val="000000"/>
                          </a:solidFill>
                          <a:latin typeface="Pooppins"/>
                        </a:defRPr>
                      </a:pPr>
                      <a:r>
                        <a:t>                    8.4.2. Mexico</a:t>
                      </a:r>
                    </a:p>
                  </a:txBody>
                  <a:tcPr>
                    <a:noFill/>
                    <a:lnL>
                      <a:noFill/>
                    </a:lnL>
                    <a:lnR>
                      <a:noFill/>
                    </a:lnR>
                    <a:lnT>
                      <a:noFill/>
                    </a:lnT>
                    <a:lnB>
                      <a:noFill/>
                    </a:lnB>
                  </a:tcPr>
                </a:tc>
              </a:tr>
              <a:tr h="297180">
                <a:tc>
                  <a:txBody>
                    <a:bodyPr/>
                    <a:lstStyle/>
                    <a:p>
                      <a:pPr>
                        <a:defRPr sz="1100" b="1">
                          <a:solidFill>
                            <a:srgbClr val="7030A0"/>
                          </a:solidFill>
                          <a:latin typeface="Pooppins"/>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Po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8.1.1. US</a:t>
                      </a:r>
                    </a:p>
                  </a:txBody>
                  <a:tcPr>
                    <a:noFill/>
                    <a:lnL>
                      <a:noFill/>
                    </a:lnL>
                    <a:lnR>
                      <a:noFill/>
                    </a:lnR>
                    <a:lnT>
                      <a:noFill/>
                    </a:lnT>
                    <a:lnB>
                      <a:noFill/>
                    </a:lnB>
                  </a:tcPr>
                </a:tc>
                <a:tc>
                  <a:txBody>
                    <a:bodyPr/>
                    <a:lstStyle/>
                    <a:p>
                      <a:pPr>
                        <a:defRPr sz="1100" b="0">
                          <a:solidFill>
                            <a:srgbClr val="000000"/>
                          </a:solidFill>
                          <a:latin typeface="Pooppins"/>
                        </a:defRPr>
                      </a:pPr>
                      <a:r>
                        <a:t>                    8.5.1. GCC Countries</a:t>
                      </a:r>
                    </a:p>
                  </a:txBody>
                  <a:tcPr>
                    <a:noFill/>
                    <a:lnL>
                      <a:noFill/>
                    </a:lnL>
                    <a:lnR>
                      <a:noFill/>
                    </a:lnR>
                    <a:lnT>
                      <a:noFill/>
                    </a:lnT>
                    <a:lnB>
                      <a:noFill/>
                    </a:lnB>
                  </a:tcPr>
                </a:tc>
              </a:tr>
              <a:tr h="297180">
                <a:tc>
                  <a:txBody>
                    <a:bodyPr/>
                    <a:lstStyle/>
                    <a:p>
                      <a:pPr>
                        <a:defRPr sz="1100" b="0">
                          <a:solidFill>
                            <a:srgbClr val="000000"/>
                          </a:solidFill>
                          <a:latin typeface="Pooppins"/>
                        </a:defRPr>
                      </a:pPr>
                      <a:r>
                        <a:t>                    8.1.2. Canada</a:t>
                      </a:r>
                    </a:p>
                  </a:txBody>
                  <a:tcPr>
                    <a:noFill/>
                    <a:lnL>
                      <a:noFill/>
                    </a:lnL>
                    <a:lnR>
                      <a:noFill/>
                    </a:lnR>
                    <a:lnT>
                      <a:noFill/>
                    </a:lnT>
                    <a:lnB>
                      <a:noFill/>
                    </a:lnB>
                  </a:tcPr>
                </a:tc>
                <a:tc>
                  <a:txBody>
                    <a:bodyPr/>
                    <a:lstStyle/>
                    <a:p>
                      <a:pPr>
                        <a:defRPr sz="1100" b="0">
                          <a:solidFill>
                            <a:srgbClr val="000000"/>
                          </a:solidFill>
                          <a:latin typeface="Pooppins"/>
                        </a:defRPr>
                      </a:pPr>
                      <a:r>
                        <a:t>                    8.5.2. South Africa</a:t>
                      </a:r>
                    </a:p>
                  </a:txBody>
                  <a:tcPr>
                    <a:noFill/>
                    <a:lnL>
                      <a:noFill/>
                    </a:lnL>
                    <a:lnR>
                      <a:noFill/>
                    </a:lnR>
                    <a:lnT>
                      <a:noFill/>
                    </a:lnT>
                    <a:lnB>
                      <a:noFill/>
                    </a:lnB>
                  </a:tcPr>
                </a:tc>
              </a:tr>
              <a:tr h="297180">
                <a:tc>
                  <a:txBody>
                    <a:bodyPr/>
                    <a:lstStyle/>
                    <a:p>
                      <a:pPr>
                        <a:defRPr sz="1100" b="0">
                          <a:solidFill>
                            <a:srgbClr val="000000"/>
                          </a:solidFill>
                          <a:latin typeface="Po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Pooppins"/>
                        </a:defRPr>
                      </a:pPr>
                      <a:r>
                        <a:t>                    8.2.1. UK</a:t>
                      </a:r>
                    </a:p>
                  </a:txBody>
                  <a:tcPr>
                    <a:noFill/>
                    <a:lnL>
                      <a:noFill/>
                    </a:lnL>
                    <a:lnR>
                      <a:noFill/>
                    </a:lnR>
                    <a:lnT>
                      <a:noFill/>
                    </a:lnT>
                    <a:lnB>
                      <a:noFill/>
                    </a:lnB>
                  </a:tcPr>
                </a:tc>
                <a:tc>
                  <a:txBody>
                    <a:bodyPr/>
                    <a:lstStyle/>
                    <a:p>
                      <a:pPr>
                        <a:defRPr sz="1100" b="1">
                          <a:solidFill>
                            <a:srgbClr val="7030A0"/>
                          </a:solidFill>
                          <a:latin typeface="Pooppins"/>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Pooppins"/>
                        </a:defRPr>
                      </a:pPr>
                      <a:r>
                        <a:t>                    8.2.2. Germany</a:t>
                      </a:r>
                    </a:p>
                  </a:txBody>
                  <a:tcPr>
                    <a:noFill/>
                    <a:lnL>
                      <a:noFill/>
                    </a:lnL>
                    <a:lnR>
                      <a:noFill/>
                    </a:lnR>
                    <a:lnT>
                      <a:noFill/>
                    </a:lnT>
                    <a:lnB>
                      <a:noFill/>
                    </a:lnB>
                  </a:tcPr>
                </a:tc>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Pooppins"/>
                        </a:defRPr>
                      </a:pPr>
                      <a:r>
                        <a:t>                    8.2.3. Spain</a:t>
                      </a:r>
                    </a:p>
                  </a:txBody>
                  <a:tcPr>
                    <a:noFill/>
                    <a:lnL>
                      <a:noFill/>
                    </a:lnL>
                    <a:lnR>
                      <a:noFill/>
                    </a:lnR>
                    <a:lnT>
                      <a:noFill/>
                    </a:lnT>
                    <a:lnB>
                      <a:noFill/>
                    </a:lnB>
                  </a:tcPr>
                </a:tc>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Pooppins"/>
                        </a:defRPr>
                      </a:pPr>
                      <a:r>
                        <a:t>                    8.2.4. France</a:t>
                      </a:r>
                    </a:p>
                  </a:txBody>
                  <a:tcPr>
                    <a:noFill/>
                    <a:lnL>
                      <a:noFill/>
                    </a:lnL>
                    <a:lnR>
                      <a:noFill/>
                    </a:lnR>
                    <a:lnT>
                      <a:noFill/>
                    </a:lnT>
                    <a:lnB>
                      <a:noFill/>
                    </a:lnB>
                  </a:tcPr>
                </a:tc>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Pooppins"/>
                        </a:defRPr>
                      </a:pPr>
                      <a:r>
                        <a:t>                    8.2.5. Italy</a:t>
                      </a:r>
                    </a:p>
                  </a:txBody>
                  <a:tcPr>
                    <a:noFill/>
                    <a:lnL>
                      <a:noFill/>
                    </a:lnL>
                    <a:lnR>
                      <a:noFill/>
                    </a:lnR>
                    <a:lnT>
                      <a:noFill/>
                    </a:lnT>
                    <a:lnB>
                      <a:noFill/>
                    </a:lnB>
                  </a:tcPr>
                </a:tc>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Pooppins"/>
                        </a:defRPr>
                      </a:pPr>
                      <a:r>
                        <a:t>                    8.2.6. Rest of Europe</a:t>
                      </a:r>
                    </a:p>
                  </a:txBody>
                  <a:tcPr>
                    <a:noFill/>
                    <a:lnL>
                      <a:noFill/>
                    </a:lnL>
                    <a:lnR>
                      <a:noFill/>
                    </a:lnR>
                    <a:lnT>
                      <a:noFill/>
                    </a:lnT>
                    <a:lnB>
                      <a:noFill/>
                    </a:lnB>
                  </a:tcPr>
                </a:tc>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Pooppins"/>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Pooppins"/>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Pooppins"/>
                        </a:defRPr>
                      </a:pPr>
                      <a:r>
                        <a:t>                    8.3.1. China</a:t>
                      </a:r>
                    </a:p>
                  </a:txBody>
                  <a:tcPr>
                    <a:noFill/>
                    <a:lnL>
                      <a:noFill/>
                    </a:lnL>
                    <a:lnR>
                      <a:noFill/>
                    </a:lnR>
                    <a:lnT>
                      <a:noFill/>
                    </a:lnT>
                    <a:lnB>
                      <a:noFill/>
                    </a:lnB>
                  </a:tcPr>
                </a:tc>
                <a:tc>
                  <a:txBody>
                    <a:bodyPr/>
                    <a:lstStyle/>
                    <a:p>
                      <a:pPr>
                        <a:defRPr sz="1100" b="0">
                          <a:solidFill>
                            <a:srgbClr val="000000"/>
                          </a:solidFill>
                          <a:latin typeface="Pooppins"/>
                        </a:defRPr>
                      </a:pPr>
                      <a:r>
                        <a:t>          10.1. Apple Inc.</a:t>
                      </a:r>
                    </a:p>
                  </a:txBody>
                  <a:tcPr>
                    <a:noFill/>
                    <a:lnL>
                      <a:noFill/>
                    </a:lnL>
                    <a:lnR>
                      <a:noFill/>
                    </a:lnR>
                    <a:lnT>
                      <a:noFill/>
                    </a:lnT>
                    <a:lnB>
                      <a:noFill/>
                    </a:lnB>
                  </a:tcPr>
                </a:tc>
              </a:tr>
              <a:tr h="297180">
                <a:tc>
                  <a:txBody>
                    <a:bodyPr/>
                    <a:lstStyle/>
                    <a:p>
                      <a:pPr>
                        <a:defRPr sz="1100" b="0">
                          <a:solidFill>
                            <a:srgbClr val="000000"/>
                          </a:solidFill>
                          <a:latin typeface="Pooppins"/>
                        </a:defRPr>
                      </a:pPr>
                      <a:r>
                        <a:t>                    8.3.2. India</a:t>
                      </a:r>
                    </a:p>
                  </a:txBody>
                  <a:tcPr>
                    <a:noFill/>
                    <a:lnL>
                      <a:noFill/>
                    </a:lnL>
                    <a:lnR>
                      <a:noFill/>
                    </a:lnR>
                    <a:lnT>
                      <a:noFill/>
                    </a:lnT>
                    <a:lnB>
                      <a:noFill/>
                    </a:lnB>
                  </a:tcPr>
                </a:tc>
                <a:tc>
                  <a:txBody>
                    <a:bodyPr/>
                    <a:lstStyle/>
                    <a:p>
                      <a:pPr>
                        <a:defRPr sz="1100" b="0">
                          <a:solidFill>
                            <a:srgbClr val="000000"/>
                          </a:solidFill>
                          <a:latin typeface="Pooppins"/>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Pooppins"/>
                        </a:defRPr>
                      </a:pPr>
                      <a:r>
                        <a:t>                    8.3.3. Japan</a:t>
                      </a:r>
                    </a:p>
                  </a:txBody>
                  <a:tcPr>
                    <a:noFill/>
                    <a:lnL>
                      <a:noFill/>
                    </a:lnL>
                    <a:lnR>
                      <a:noFill/>
                    </a:lnR>
                    <a:lnT>
                      <a:noFill/>
                    </a:lnT>
                    <a:lnB>
                      <a:noFill/>
                    </a:lnB>
                  </a:tcPr>
                </a:tc>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pPr>
                        <a:defRPr sz="1100" b="0">
                          <a:solidFill>
                            <a:srgbClr val="000000"/>
                          </a:solidFill>
                          <a:latin typeface="Pooppins"/>
                        </a:defRPr>
                      </a:pPr>
                      <a:r>
                        <a:t>          10.19. Tesla Inc.</a:t>
                      </a:r>
                    </a:p>
                  </a:txBody>
                  <a:tcPr>
                    <a:noFill/>
                    <a:lnL>
                      <a:noFill/>
                    </a:lnL>
                    <a:lnR>
                      <a:noFill/>
                    </a:lnR>
                    <a:lnT>
                      <a:noFill/>
                    </a:lnT>
                    <a:lnB>
                      <a:noFill/>
                    </a:lnB>
                  </a:tcPr>
                </a:tc>
              </a:tr>
              <a:tr h="297180">
                <a:tc>
                  <a:txBody>
                    <a:bodyPr/>
                    <a:lstStyle/>
                    <a:p>
                      <a:pPr>
                        <a:defRPr sz="1100" b="0">
                          <a:solidFill>
                            <a:srgbClr val="000000"/>
                          </a:solidFill>
                          <a:latin typeface="Pooppins"/>
                        </a:defRPr>
                      </a:pPr>
                      <a:r>
                        <a:t>                    10.1.4. Key Developments</a:t>
                      </a:r>
                    </a:p>
                  </a:txBody>
                  <a:tcPr>
                    <a:noFill/>
                    <a:lnL>
                      <a:noFill/>
                    </a:lnL>
                    <a:lnR>
                      <a:noFill/>
                    </a:lnR>
                    <a:lnT>
                      <a:noFill/>
                    </a:lnT>
                    <a:lnB>
                      <a:noFill/>
                    </a:lnB>
                  </a:tcPr>
                </a:tc>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r>
              <a:tr h="297180">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10.6. 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10.7.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10.8.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10.9.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10.10.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10.11. 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10.15. Tesla Inc.Apple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10.16.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10.17.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10.18. Amazon.com Inc.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79</cp:revision>
  <dcterms:created xsi:type="dcterms:W3CDTF">2024-08-12T13:13:25Z</dcterms:created>
  <dcterms:modified xsi:type="dcterms:W3CDTF">2025-07-31T12:58:55Z</dcterms:modified>
</cp:coreProperties>
</file>